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3" r:id="rId4"/>
    <p:sldId id="258" r:id="rId5"/>
    <p:sldId id="266" r:id="rId6"/>
    <p:sldId id="265" r:id="rId7"/>
    <p:sldId id="261" r:id="rId8"/>
    <p:sldId id="259" r:id="rId9"/>
    <p:sldId id="264" r:id="rId10"/>
  </p:sldIdLst>
  <p:sldSz cx="12192000" cy="6858000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00"/>
    <a:srgbClr val="003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556"/>
  </p:normalViewPr>
  <p:slideViewPr>
    <p:cSldViewPr snapToGrid="0" snapToObjects="1">
      <p:cViewPr varScale="1">
        <p:scale>
          <a:sx n="144" d="100"/>
          <a:sy n="144" d="100"/>
        </p:scale>
        <p:origin x="21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39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3FB79-FA04-8E35-8117-3A3E5027C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47827-90D0-5C01-2000-2FFD6D252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E26297-94FC-C2C2-8731-429BFC6BE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1C2B9-DB51-1270-FCF0-3A41F13F6A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41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3096B-EF64-ADB5-1AE7-89D9A2200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9E38E8-E598-A9E4-F740-9E2F7543C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15EA87-ACF8-AD99-C2C6-C04773FC0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343F1-7223-6C74-B1CD-5536E30C8E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17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C4AE7-9D50-EE0A-2FD4-93DB7ADD1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AFCD9C-5943-834B-6A77-9B1BAD404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098848-437A-A97B-7198-72A1A805D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08744-7345-E976-E988-5F6D0FEB74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2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trust.databutton.app/mo-mo-mor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motori-24.com/2013/02/alfa-romeo-e-ferrari-insieme-per-i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omptoir-hardware.com/actus/cartes-graphiques/47439-jensen-huang-presente-sa-nouvelle-veste-et-accessoirement-les-gpu-blackwell-post_840807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942338" y="597004"/>
            <a:ext cx="4924043" cy="399057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7858"/>
              </a:lnSpc>
              <a:buNone/>
            </a:pPr>
            <a:r>
              <a:rPr lang="en-US" sz="6750" b="1" kern="0" spc="-40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Mo-Trust</a:t>
            </a:r>
          </a:p>
          <a:p>
            <a:pPr algn="l">
              <a:lnSpc>
                <a:spcPts val="7858"/>
              </a:lnSpc>
              <a:buNone/>
            </a:pPr>
            <a:r>
              <a:rPr lang="en-US" sz="6750" b="1" kern="0" spc="-405" dirty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Mo-People</a:t>
            </a:r>
          </a:p>
          <a:p>
            <a:pPr algn="l">
              <a:lnSpc>
                <a:spcPts val="7858"/>
              </a:lnSpc>
              <a:buNone/>
            </a:pPr>
            <a:r>
              <a:rPr lang="en-US" sz="6750" b="1" kern="0" spc="-405" dirty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Mo-Money</a:t>
            </a:r>
          </a:p>
          <a:p>
            <a:pPr algn="l">
              <a:lnSpc>
                <a:spcPts val="7858"/>
              </a:lnSpc>
              <a:buNone/>
            </a:pPr>
            <a:r>
              <a:rPr lang="en-US" sz="6750" b="1" kern="0" spc="-405" dirty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Mo-Speed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7111013" y="5309712"/>
            <a:ext cx="4835265" cy="137739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799"/>
              </a:lnSpc>
              <a:spcBef>
                <a:spcPts val="829"/>
              </a:spcBef>
              <a:buNone/>
            </a:pPr>
            <a:r>
              <a:rPr lang="en-US" sz="2025" kern="0" spc="-40" dirty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Introducing MoMoMore, a FinTech app that aims to transform the MTN MoMo experience by addressing key pain points.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0"/>
            <a:ext cx="5713571" cy="6856286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6" name="Picture 5" descr="A logo on a blue background&#10;&#10;AI-generated content may be incorrect.">
            <a:extLst>
              <a:ext uri="{FF2B5EF4-FFF2-40B4-BE49-F238E27FC236}">
                <a16:creationId xmlns:a16="http://schemas.microsoft.com/office/drawing/2014/main" id="{9C2D1473-AA40-83BA-DF95-5CC716B40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6286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362712" y="142227"/>
            <a:ext cx="12188952" cy="5542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365"/>
              </a:lnSpc>
              <a:buNone/>
            </a:pPr>
            <a:r>
              <a:rPr lang="en-US" sz="3750" b="1" kern="0" spc="-22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Bring…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757885" y="1520476"/>
            <a:ext cx="4826169" cy="2109260"/>
          </a:xfrm>
          <a:prstGeom prst="rect">
            <a:avLst/>
          </a:prstGeom>
          <a:solidFill>
            <a:srgbClr val="22AAEE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884728" y="1619941"/>
            <a:ext cx="4677234" cy="18826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Fast Fraud Detection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AI-Powered.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Accurate – Collection of recent Data</a:t>
            </a:r>
          </a:p>
        </p:txBody>
      </p:sp>
      <p:sp>
        <p:nvSpPr>
          <p:cNvPr id="6" name="Object 5"/>
          <p:cNvSpPr/>
          <p:nvPr/>
        </p:nvSpPr>
        <p:spPr>
          <a:xfrm>
            <a:off x="735792" y="4623752"/>
            <a:ext cx="4826170" cy="2109260"/>
          </a:xfrm>
          <a:prstGeom prst="rect">
            <a:avLst/>
          </a:prstGeom>
          <a:solidFill>
            <a:srgbClr val="FFD9AD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957989" y="4801695"/>
            <a:ext cx="4571975" cy="14790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World's Fastest Loan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Pre-Approved Funds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Get funds in seconds</a:t>
            </a:r>
          </a:p>
        </p:txBody>
      </p:sp>
      <p:sp>
        <p:nvSpPr>
          <p:cNvPr id="9" name="Object 8"/>
          <p:cNvSpPr/>
          <p:nvPr/>
        </p:nvSpPr>
        <p:spPr>
          <a:xfrm>
            <a:off x="6002299" y="1491626"/>
            <a:ext cx="5523119" cy="2109260"/>
          </a:xfrm>
          <a:prstGeom prst="rect">
            <a:avLst/>
          </a:prstGeom>
          <a:solidFill>
            <a:srgbClr val="FEC088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6002299" y="4623752"/>
            <a:ext cx="5523119" cy="2109260"/>
          </a:xfrm>
          <a:prstGeom prst="rect">
            <a:avLst/>
          </a:prstGeom>
          <a:solidFill>
            <a:srgbClr val="FF8000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Object 15"/>
          <p:cNvSpPr/>
          <p:nvPr/>
        </p:nvSpPr>
        <p:spPr>
          <a:xfrm>
            <a:off x="6110452" y="4752316"/>
            <a:ext cx="5282533" cy="18834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Decisions in Seconds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No Waiting Ever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Access to instant money in services (</a:t>
            </a:r>
            <a:r>
              <a:rPr lang="en-US" sz="1600" b="1" dirty="0" err="1"/>
              <a:t>PayShap</a:t>
            </a:r>
            <a:r>
              <a:rPr lang="en-US" sz="1600" b="1" dirty="0"/>
              <a:t>)</a:t>
            </a:r>
          </a:p>
        </p:txBody>
      </p:sp>
      <p:sp>
        <p:nvSpPr>
          <p:cNvPr id="18" name="Object 17"/>
          <p:cNvSpPr/>
          <p:nvPr/>
        </p:nvSpPr>
        <p:spPr>
          <a:xfrm>
            <a:off x="11865183" y="6496137"/>
            <a:ext cx="133317" cy="236875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11826240" y="651510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0"/>
            </a:ext>
          </a:extLst>
        </p:spPr>
        <p:txBody>
          <a:bodyPr/>
          <a:lstStyle>
            <a:lvl1pPr>
              <a:defRPr sz="1100"/>
            </a:lvl1pPr>
          </a:lstStyle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  <p:sp>
        <p:nvSpPr>
          <p:cNvPr id="19" name="Object 1">
            <a:extLst>
              <a:ext uri="{FF2B5EF4-FFF2-40B4-BE49-F238E27FC236}">
                <a16:creationId xmlns:a16="http://schemas.microsoft.com/office/drawing/2014/main" id="{24544E01-4FAC-ECF3-0986-8F90B251DEA0}"/>
              </a:ext>
            </a:extLst>
          </p:cNvPr>
          <p:cNvSpPr/>
          <p:nvPr/>
        </p:nvSpPr>
        <p:spPr>
          <a:xfrm>
            <a:off x="884728" y="236670"/>
            <a:ext cx="4006868" cy="11566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7858"/>
              </a:lnSpc>
              <a:buNone/>
            </a:pPr>
            <a:r>
              <a:rPr lang="en-US" sz="5400" b="1" kern="0" spc="-40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Mo-Trust</a:t>
            </a:r>
            <a:endParaRPr lang="en-US" sz="1200" dirty="0"/>
          </a:p>
        </p:txBody>
      </p:sp>
      <p:sp>
        <p:nvSpPr>
          <p:cNvPr id="20" name="Object 1">
            <a:extLst>
              <a:ext uri="{FF2B5EF4-FFF2-40B4-BE49-F238E27FC236}">
                <a16:creationId xmlns:a16="http://schemas.microsoft.com/office/drawing/2014/main" id="{B324E5DD-61C6-1330-7132-1CD1FA2BEFF9}"/>
              </a:ext>
            </a:extLst>
          </p:cNvPr>
          <p:cNvSpPr/>
          <p:nvPr/>
        </p:nvSpPr>
        <p:spPr>
          <a:xfrm>
            <a:off x="799015" y="3431956"/>
            <a:ext cx="3730858" cy="138327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7858"/>
              </a:lnSpc>
              <a:buNone/>
            </a:pPr>
            <a:r>
              <a:rPr lang="en-US" sz="5400" b="1" kern="0" spc="-405" dirty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Mo-Money</a:t>
            </a:r>
            <a:endParaRPr lang="en-US" sz="1200" dirty="0"/>
          </a:p>
        </p:txBody>
      </p:sp>
      <p:sp>
        <p:nvSpPr>
          <p:cNvPr id="21" name="Object 1">
            <a:extLst>
              <a:ext uri="{FF2B5EF4-FFF2-40B4-BE49-F238E27FC236}">
                <a16:creationId xmlns:a16="http://schemas.microsoft.com/office/drawing/2014/main" id="{E96C15AD-EB74-3C32-DE53-EB8DB9149FF7}"/>
              </a:ext>
            </a:extLst>
          </p:cNvPr>
          <p:cNvSpPr/>
          <p:nvPr/>
        </p:nvSpPr>
        <p:spPr>
          <a:xfrm>
            <a:off x="7535423" y="304466"/>
            <a:ext cx="3898692" cy="138327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7858"/>
              </a:lnSpc>
              <a:buNone/>
            </a:pPr>
            <a:r>
              <a:rPr lang="en-US" sz="5400" b="1" kern="0" spc="-405" dirty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Mo-People</a:t>
            </a:r>
            <a:endParaRPr lang="en-US" sz="1200" dirty="0"/>
          </a:p>
        </p:txBody>
      </p:sp>
      <p:sp>
        <p:nvSpPr>
          <p:cNvPr id="22" name="Object 1">
            <a:extLst>
              <a:ext uri="{FF2B5EF4-FFF2-40B4-BE49-F238E27FC236}">
                <a16:creationId xmlns:a16="http://schemas.microsoft.com/office/drawing/2014/main" id="{F675074D-2E43-6823-B1FB-54F5E5B27756}"/>
              </a:ext>
            </a:extLst>
          </p:cNvPr>
          <p:cNvSpPr/>
          <p:nvPr/>
        </p:nvSpPr>
        <p:spPr>
          <a:xfrm>
            <a:off x="7535423" y="3335744"/>
            <a:ext cx="3730858" cy="138327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7858"/>
              </a:lnSpc>
              <a:buNone/>
            </a:pPr>
            <a:r>
              <a:rPr lang="en-US" sz="5400" b="1" kern="0" spc="-405" dirty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Mo-Speed</a:t>
            </a:r>
            <a:endParaRPr lang="en-US" sz="1200" dirty="0"/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8440ACB3-43D9-5CEA-CF88-ED4542165CA8}"/>
              </a:ext>
            </a:extLst>
          </p:cNvPr>
          <p:cNvSpPr/>
          <p:nvPr/>
        </p:nvSpPr>
        <p:spPr>
          <a:xfrm>
            <a:off x="6274553" y="1678701"/>
            <a:ext cx="4557284" cy="15770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For Our Communities (money circulates)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Rewards Your Loyalty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Your history works for you.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0905" y="5103008"/>
            <a:ext cx="7031949" cy="1097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4322"/>
              </a:lnSpc>
              <a:buNone/>
            </a:pPr>
            <a:r>
              <a:rPr lang="en-US" sz="6000" b="1" kern="0" spc="-223" dirty="0">
                <a:solidFill>
                  <a:srgbClr val="0038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DEMO: How it works?</a:t>
            </a:r>
          </a:p>
        </p:txBody>
      </p:sp>
      <p:sp>
        <p:nvSpPr>
          <p:cNvPr id="3" name="Object 2"/>
          <p:cNvSpPr/>
          <p:nvPr/>
        </p:nvSpPr>
        <p:spPr>
          <a:xfrm>
            <a:off x="380905" y="6259411"/>
            <a:ext cx="8097083" cy="1954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540"/>
              </a:lnSpc>
              <a:spcBef>
                <a:spcPts val="456"/>
              </a:spcBef>
              <a:buNone/>
            </a:pPr>
            <a:r>
              <a:rPr lang="en-US" sz="1114" kern="0" spc="-22" dirty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AI and integrated data to build trusted, secure, and instant digital financial services for MTN MoMo customers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0"/>
            <a:ext cx="12188952" cy="4761309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Object 4" descr="86h-VV5jYmg"/>
          <p:cNvPicPr>
            <a:picLocks noChangeAspect="1"/>
          </p:cNvPicPr>
          <p:nvPr/>
        </p:nvPicPr>
        <p:blipFill>
          <a:blip r:embed="rId3"/>
          <a:srcRect t="20743" b="20743"/>
          <a:stretch/>
        </p:blipFill>
        <p:spPr>
          <a:xfrm>
            <a:off x="0" y="0"/>
            <a:ext cx="12188952" cy="4761309"/>
          </a:xfrm>
          <a:prstGeom prst="rect">
            <a:avLst/>
          </a:prstGeom>
        </p:spPr>
      </p:pic>
      <p:pic>
        <p:nvPicPr>
          <p:cNvPr id="6" name="Picture 5" descr="A logo on a blue background&#10;&#10;AI-generated content may be incorrect.">
            <a:hlinkClick r:id="rId4"/>
            <a:extLst>
              <a:ext uri="{FF2B5EF4-FFF2-40B4-BE49-F238E27FC236}">
                <a16:creationId xmlns:a16="http://schemas.microsoft.com/office/drawing/2014/main" id="{31BA729C-2DE2-8C18-B225-D1E610512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946" y="3586042"/>
            <a:ext cx="2756210" cy="2756210"/>
          </a:xfrm>
          <a:prstGeom prst="rect">
            <a:avLst/>
          </a:prstGeom>
        </p:spPr>
      </p:pic>
      <p:pic>
        <p:nvPicPr>
          <p:cNvPr id="7" name="Picture 6" descr="A logo on a blue background&#10;&#10;AI-generated content may be incorrect.">
            <a:extLst>
              <a:ext uri="{FF2B5EF4-FFF2-40B4-BE49-F238E27FC236}">
                <a16:creationId xmlns:a16="http://schemas.microsoft.com/office/drawing/2014/main" id="{69D2F40E-C027-6E03-CE1B-61F63B902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91622">
            <a:off x="2161822" y="948574"/>
            <a:ext cx="857649" cy="85764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B8E6CE7-F6BD-A747-BCF3-CB4A2E5DD362}"/>
              </a:ext>
            </a:extLst>
          </p:cNvPr>
          <p:cNvSpPr/>
          <p:nvPr/>
        </p:nvSpPr>
        <p:spPr>
          <a:xfrm rot="1218852">
            <a:off x="1866981" y="1680012"/>
            <a:ext cx="872870" cy="995254"/>
          </a:xfrm>
          <a:prstGeom prst="roundRect">
            <a:avLst>
              <a:gd name="adj" fmla="val 10315"/>
            </a:avLst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4060"/>
            <a:ext cx="12188952" cy="5542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365"/>
              </a:lnSpc>
              <a:buNone/>
            </a:pPr>
            <a:r>
              <a:rPr lang="en-US" sz="3750" b="1" kern="0" spc="-22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Pillars of MoMoMore</a:t>
            </a:r>
            <a:endParaRPr lang="en-US" dirty="0"/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715" y="1875956"/>
            <a:ext cx="10570107" cy="8951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395349"/>
            <a:ext cx="1152237" cy="1276031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333167" y="2140357"/>
            <a:ext cx="10570107" cy="35471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794"/>
              </a:lnSpc>
              <a:buNone/>
            </a:pPr>
            <a:r>
              <a:rPr lang="en-US" sz="2400" b="1" kern="0" spc="-144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Mo-Trust</a:t>
            </a:r>
            <a:endParaRPr lang="en-US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715" y="2859166"/>
            <a:ext cx="6951512" cy="8951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2688997"/>
            <a:ext cx="1152237" cy="971307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333167" y="3123568"/>
            <a:ext cx="6588700" cy="35471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794"/>
              </a:lnSpc>
              <a:buNone/>
            </a:pPr>
            <a:r>
              <a:rPr lang="en-US" sz="2400" b="1" kern="0" spc="-144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Mo-People</a:t>
            </a:r>
            <a:endParaRPr lang="en-US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715" y="3842377"/>
            <a:ext cx="3323394" cy="8951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3937603"/>
            <a:ext cx="1152237" cy="971307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1333167" y="4106778"/>
            <a:ext cx="2597852" cy="35471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794"/>
              </a:lnSpc>
              <a:buNone/>
            </a:pPr>
            <a:r>
              <a:rPr lang="en-US" sz="2400" b="1" kern="0" spc="-144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Mo-Loans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2715" y="4825588"/>
            <a:ext cx="8398950" cy="8951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4920814"/>
            <a:ext cx="1152237" cy="1276031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1333167" y="5089989"/>
            <a:ext cx="8185055" cy="35471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794"/>
              </a:lnSpc>
              <a:buNone/>
            </a:pPr>
            <a:r>
              <a:rPr lang="en-US" sz="2400" b="1" kern="0" spc="-144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Mo-Speed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11855660" y="6496137"/>
            <a:ext cx="142839" cy="236875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11826240" y="651510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0"/>
            </a:ext>
          </a:extLst>
        </p:spPr>
        <p:txBody>
          <a:bodyPr/>
          <a:lstStyle>
            <a:lvl1pPr>
              <a:defRPr sz="1100"/>
            </a:lvl1pPr>
          </a:lstStyle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235BC0-A3C6-C33A-45B7-8263DB995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A2C1A575-7AB0-5EDA-39A7-BD11179471D8}"/>
              </a:ext>
            </a:extLst>
          </p:cNvPr>
          <p:cNvSpPr/>
          <p:nvPr/>
        </p:nvSpPr>
        <p:spPr>
          <a:xfrm>
            <a:off x="3036164" y="0"/>
            <a:ext cx="5788152" cy="5542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365"/>
              </a:lnSpc>
              <a:buNone/>
            </a:pPr>
            <a:r>
              <a:rPr lang="en-US" sz="3750" b="1" kern="0" spc="-22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API’s USED</a:t>
            </a:r>
            <a:endParaRPr lang="en-US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F033361-6FE4-4904-EE53-9F9D800E360C}"/>
              </a:ext>
            </a:extLst>
          </p:cNvPr>
          <p:cNvSpPr/>
          <p:nvPr/>
        </p:nvSpPr>
        <p:spPr>
          <a:xfrm>
            <a:off x="4730044" y="827361"/>
            <a:ext cx="7201796" cy="5687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1. Get User Info (KYC)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Use:</a:t>
            </a:r>
            <a:r>
              <a:rPr lang="en-US" dirty="0">
                <a:solidFill>
                  <a:schemeClr val="bg1"/>
                </a:solidFill>
              </a:rPr>
              <a:t> Verify user identity &amp; build trust foundation after consent.</a:t>
            </a:r>
          </a:p>
          <a:p>
            <a:r>
              <a:rPr lang="en-US" b="1" dirty="0">
                <a:solidFill>
                  <a:schemeClr val="bg1"/>
                </a:solidFill>
              </a:rPr>
              <a:t>URL:</a:t>
            </a:r>
            <a:r>
              <a:rPr lang="en-US" dirty="0">
                <a:solidFill>
                  <a:schemeClr val="bg1"/>
                </a:solidFill>
              </a:rPr>
              <a:t> GET /v1_0/accountholder/</a:t>
            </a:r>
            <a:r>
              <a:rPr lang="en-US" dirty="0" err="1">
                <a:solidFill>
                  <a:schemeClr val="bg1"/>
                </a:solidFill>
              </a:rPr>
              <a:t>msisdn</a:t>
            </a:r>
            <a:r>
              <a:rPr lang="en-US" dirty="0">
                <a:solidFill>
                  <a:schemeClr val="bg1"/>
                </a:solidFill>
              </a:rPr>
              <a:t>/{</a:t>
            </a:r>
            <a:r>
              <a:rPr lang="en-US" dirty="0" err="1">
                <a:solidFill>
                  <a:schemeClr val="bg1"/>
                </a:solidFill>
              </a:rPr>
              <a:t>phoneNumber</a:t>
            </a:r>
            <a:r>
              <a:rPr lang="en-US" dirty="0">
                <a:solidFill>
                  <a:schemeClr val="bg1"/>
                </a:solidFill>
              </a:rPr>
              <a:t>}/</a:t>
            </a:r>
            <a:r>
              <a:rPr lang="en-US" dirty="0" err="1">
                <a:solidFill>
                  <a:schemeClr val="bg1"/>
                </a:solidFill>
              </a:rPr>
              <a:t>basicuserinfo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2. Get Transaction History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Use:</a:t>
            </a:r>
            <a:r>
              <a:rPr lang="en-US" dirty="0">
                <a:solidFill>
                  <a:schemeClr val="bg1"/>
                </a:solidFill>
              </a:rPr>
              <a:t> Analyze financial behavior to calculate the AI </a:t>
            </a:r>
            <a:r>
              <a:rPr lang="en-US" dirty="0" err="1">
                <a:solidFill>
                  <a:schemeClr val="bg1"/>
                </a:solidFill>
              </a:rPr>
              <a:t>TrustScore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</a:rPr>
              <a:t>URL:</a:t>
            </a:r>
            <a:r>
              <a:rPr lang="en-US" dirty="0">
                <a:solidFill>
                  <a:schemeClr val="bg1"/>
                </a:solidFill>
              </a:rPr>
              <a:t> GET /v1_0/account/transaction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3. Request to Pay (Disburse)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Use:</a:t>
            </a:r>
            <a:r>
              <a:rPr lang="en-US" dirty="0">
                <a:solidFill>
                  <a:schemeClr val="bg1"/>
                </a:solidFill>
              </a:rPr>
              <a:t> Send the approved loan instantly to the user's wallet.</a:t>
            </a:r>
          </a:p>
          <a:p>
            <a:r>
              <a:rPr lang="en-US" b="1" dirty="0">
                <a:solidFill>
                  <a:schemeClr val="bg1"/>
                </a:solidFill>
              </a:rPr>
              <a:t>URL:</a:t>
            </a:r>
            <a:r>
              <a:rPr lang="en-US" dirty="0">
                <a:solidFill>
                  <a:schemeClr val="bg1"/>
                </a:solidFill>
              </a:rPr>
              <a:t> POST /collection/v1_0/</a:t>
            </a:r>
            <a:r>
              <a:rPr lang="en-US" dirty="0" err="1">
                <a:solidFill>
                  <a:schemeClr val="bg1"/>
                </a:solidFill>
              </a:rPr>
              <a:t>requesttopay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4. Request to Pay (Repay)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Use:</a:t>
            </a:r>
            <a:r>
              <a:rPr lang="en-US" dirty="0">
                <a:solidFill>
                  <a:schemeClr val="bg1"/>
                </a:solidFill>
              </a:rPr>
              <a:t> Collect loan repayment from the user on the due date.</a:t>
            </a:r>
          </a:p>
          <a:p>
            <a:r>
              <a:rPr lang="en-US" b="1" dirty="0">
                <a:solidFill>
                  <a:schemeClr val="bg1"/>
                </a:solidFill>
              </a:rPr>
              <a:t>URL:</a:t>
            </a:r>
            <a:r>
              <a:rPr lang="en-US" dirty="0">
                <a:solidFill>
                  <a:schemeClr val="bg1"/>
                </a:solidFill>
              </a:rPr>
              <a:t> POST /collection/v1_0/</a:t>
            </a:r>
            <a:r>
              <a:rPr lang="en-US" dirty="0" err="1">
                <a:solidFill>
                  <a:schemeClr val="bg1"/>
                </a:solidFill>
              </a:rPr>
              <a:t>requesttopay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5. Get Account Balance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Use:</a:t>
            </a:r>
            <a:r>
              <a:rPr lang="en-US" dirty="0">
                <a:solidFill>
                  <a:schemeClr val="bg1"/>
                </a:solidFill>
              </a:rPr>
              <a:t> Check wallet status as a key trust signal.</a:t>
            </a:r>
          </a:p>
          <a:p>
            <a:r>
              <a:rPr lang="en-US" b="1" dirty="0">
                <a:solidFill>
                  <a:schemeClr val="bg1"/>
                </a:solidFill>
              </a:rPr>
              <a:t>URL:</a:t>
            </a:r>
            <a:r>
              <a:rPr lang="en-US" dirty="0">
                <a:solidFill>
                  <a:schemeClr val="bg1"/>
                </a:solidFill>
              </a:rPr>
              <a:t> GET /v1_0/account/balance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F715557-C210-0F06-F8FB-2E3BEABFDBB5}"/>
              </a:ext>
            </a:extLst>
          </p:cNvPr>
          <p:cNvSpPr/>
          <p:nvPr/>
        </p:nvSpPr>
        <p:spPr>
          <a:xfrm>
            <a:off x="11865183" y="6496137"/>
            <a:ext cx="133317" cy="236875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EFD2E2E-3BA6-5F44-0465-0486546A36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6240" y="651510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0"/>
            </a:ext>
          </a:extLst>
        </p:spPr>
        <p:txBody>
          <a:bodyPr/>
          <a:lstStyle>
            <a:lvl1pPr>
              <a:defRPr sz="1100"/>
            </a:lvl1pPr>
          </a:lstStyle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B037E778-6ED7-E302-B512-05B083A99044}"/>
              </a:ext>
            </a:extLst>
          </p:cNvPr>
          <p:cNvSpPr/>
          <p:nvPr/>
        </p:nvSpPr>
        <p:spPr>
          <a:xfrm>
            <a:off x="260160" y="899834"/>
            <a:ext cx="3792932" cy="4550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Under the hood</a:t>
            </a:r>
          </a:p>
        </p:txBody>
      </p:sp>
      <p:pic>
        <p:nvPicPr>
          <p:cNvPr id="9" name="Picture 8" descr="Close-up of a car engine&#10;&#10;AI-generated content may be incorrect.">
            <a:extLst>
              <a:ext uri="{FF2B5EF4-FFF2-40B4-BE49-F238E27FC236}">
                <a16:creationId xmlns:a16="http://schemas.microsoft.com/office/drawing/2014/main" id="{9C4B0B20-0651-E01C-C7F5-5734563E7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359" r="18759"/>
          <a:stretch>
            <a:fillRect/>
          </a:stretch>
        </p:blipFill>
        <p:spPr>
          <a:xfrm>
            <a:off x="260160" y="1611039"/>
            <a:ext cx="4231193" cy="4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39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4787DA-9EDA-1CB0-44CE-6DA0EDD03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D717375C-AF2B-B9DB-052F-2C9A6B2DBCE0}"/>
              </a:ext>
            </a:extLst>
          </p:cNvPr>
          <p:cNvSpPr/>
          <p:nvPr/>
        </p:nvSpPr>
        <p:spPr>
          <a:xfrm>
            <a:off x="3201924" y="0"/>
            <a:ext cx="5788152" cy="5542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365"/>
              </a:lnSpc>
              <a:buNone/>
            </a:pPr>
            <a:r>
              <a:rPr lang="en-US" sz="3750" b="1" kern="0" spc="-22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Integration</a:t>
            </a:r>
            <a:endParaRPr lang="en-US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40291F35-161A-0D51-A222-C7672D3C6501}"/>
              </a:ext>
            </a:extLst>
          </p:cNvPr>
          <p:cNvSpPr/>
          <p:nvPr/>
        </p:nvSpPr>
        <p:spPr>
          <a:xfrm>
            <a:off x="175646" y="2101549"/>
            <a:ext cx="5788152" cy="45683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</a:rPr>
              <a:t>1. Customer Data &amp; Identity Platform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Use: Securely access and merge user data from across all MTN services (e.g., mobile, fixed-line, ISP) for a 360-degree view.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Example: GET /internal/customer/{</a:t>
            </a:r>
            <a:r>
              <a:rPr lang="en-US" sz="1600" dirty="0" err="1">
                <a:solidFill>
                  <a:schemeClr val="bg1"/>
                </a:solidFill>
              </a:rPr>
              <a:t>msisdn</a:t>
            </a:r>
            <a:r>
              <a:rPr lang="en-US" sz="1600" dirty="0">
                <a:solidFill>
                  <a:schemeClr val="bg1"/>
                </a:solidFill>
              </a:rPr>
              <a:t>}/profile</a:t>
            </a:r>
          </a:p>
          <a:p>
            <a:pPr>
              <a:lnSpc>
                <a:spcPct val="150000"/>
              </a:lnSpc>
            </a:pPr>
            <a:endParaRPr lang="en-US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</a:rPr>
              <a:t>2. Network Signaling &amp; Location API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Use: Analyze location patterns and consistency (a strong fraud indicator) from cell tower data.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Example: GET /internal/network/{</a:t>
            </a:r>
            <a:r>
              <a:rPr lang="en-US" sz="1600" dirty="0" err="1">
                <a:solidFill>
                  <a:schemeClr val="bg1"/>
                </a:solidFill>
              </a:rPr>
              <a:t>msisdn</a:t>
            </a:r>
            <a:r>
              <a:rPr lang="en-US" sz="1600" dirty="0">
                <a:solidFill>
                  <a:schemeClr val="bg1"/>
                </a:solidFill>
              </a:rPr>
              <a:t>}/location-</a:t>
            </a:r>
            <a:r>
              <a:rPr lang="en-US" sz="1600" dirty="0" err="1">
                <a:solidFill>
                  <a:schemeClr val="bg1"/>
                </a:solidFill>
              </a:rPr>
              <a:t>consistencybehaviour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5" name="Object 2">
            <a:extLst>
              <a:ext uri="{FF2B5EF4-FFF2-40B4-BE49-F238E27FC236}">
                <a16:creationId xmlns:a16="http://schemas.microsoft.com/office/drawing/2014/main" id="{888263BA-75AB-96F0-92D7-7DCCB0E5A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95" y="587396"/>
            <a:ext cx="3875706" cy="1190327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10C76CA1-F8A0-DB05-1424-FCBCE504D00C}"/>
              </a:ext>
            </a:extLst>
          </p:cNvPr>
          <p:cNvSpPr/>
          <p:nvPr/>
        </p:nvSpPr>
        <p:spPr>
          <a:xfrm>
            <a:off x="638451" y="1047934"/>
            <a:ext cx="3526516" cy="2660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96"/>
              </a:lnSpc>
              <a:buNone/>
            </a:pPr>
            <a:r>
              <a:rPr lang="en-US" sz="1800" b="1" kern="0" spc="-10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Payments</a:t>
            </a:r>
            <a:endParaRPr lang="en-US" dirty="0"/>
          </a:p>
        </p:txBody>
      </p:sp>
      <p:pic>
        <p:nvPicPr>
          <p:cNvPr id="17" name="Object 5">
            <a:extLst>
              <a:ext uri="{FF2B5EF4-FFF2-40B4-BE49-F238E27FC236}">
                <a16:creationId xmlns:a16="http://schemas.microsoft.com/office/drawing/2014/main" id="{C7A52C7E-52A1-1A49-5DBA-877C2F215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90351" y="587396"/>
            <a:ext cx="3875706" cy="1190327"/>
          </a:xfrm>
          <a:prstGeom prst="rect">
            <a:avLst/>
          </a:prstGeom>
        </p:spPr>
      </p:pic>
      <p:sp>
        <p:nvSpPr>
          <p:cNvPr id="18" name="Object 6">
            <a:extLst>
              <a:ext uri="{FF2B5EF4-FFF2-40B4-BE49-F238E27FC236}">
                <a16:creationId xmlns:a16="http://schemas.microsoft.com/office/drawing/2014/main" id="{4721DCC8-27CD-AED0-7D6B-CC7464177EE7}"/>
              </a:ext>
            </a:extLst>
          </p:cNvPr>
          <p:cNvSpPr/>
          <p:nvPr/>
        </p:nvSpPr>
        <p:spPr>
          <a:xfrm>
            <a:off x="4620493" y="1047934"/>
            <a:ext cx="3212269" cy="2660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96"/>
              </a:lnSpc>
              <a:buNone/>
            </a:pPr>
            <a:r>
              <a:rPr lang="en-US" sz="1800" b="1" kern="0" spc="-10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Mobile-Friendly Dashboards</a:t>
            </a:r>
            <a:endParaRPr lang="en-US" dirty="0"/>
          </a:p>
        </p:txBody>
      </p:sp>
      <p:pic>
        <p:nvPicPr>
          <p:cNvPr id="19" name="Object 8">
            <a:extLst>
              <a:ext uri="{FF2B5EF4-FFF2-40B4-BE49-F238E27FC236}">
                <a16:creationId xmlns:a16="http://schemas.microsoft.com/office/drawing/2014/main" id="{1547729A-E378-41F7-03C3-64C19E664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72403" y="587396"/>
            <a:ext cx="3875706" cy="1190327"/>
          </a:xfrm>
          <a:prstGeom prst="rect">
            <a:avLst/>
          </a:prstGeom>
        </p:spPr>
      </p:pic>
      <p:sp>
        <p:nvSpPr>
          <p:cNvPr id="20" name="Object 9">
            <a:extLst>
              <a:ext uri="{FF2B5EF4-FFF2-40B4-BE49-F238E27FC236}">
                <a16:creationId xmlns:a16="http://schemas.microsoft.com/office/drawing/2014/main" id="{54499606-4A3C-D24A-6AD7-66DD88812DFD}"/>
              </a:ext>
            </a:extLst>
          </p:cNvPr>
          <p:cNvSpPr/>
          <p:nvPr/>
        </p:nvSpPr>
        <p:spPr>
          <a:xfrm>
            <a:off x="8302572" y="1047934"/>
            <a:ext cx="3212269" cy="2660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96"/>
              </a:lnSpc>
              <a:buNone/>
            </a:pPr>
            <a:r>
              <a:rPr lang="en-US" sz="1800" b="1" kern="0" spc="-108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User-Centric Experience</a:t>
            </a:r>
            <a:endParaRPr lang="en-US" dirty="0"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E8724144-5685-BC7F-3344-907F55665220}"/>
              </a:ext>
            </a:extLst>
          </p:cNvPr>
          <p:cNvSpPr/>
          <p:nvPr/>
        </p:nvSpPr>
        <p:spPr>
          <a:xfrm>
            <a:off x="6228204" y="2125941"/>
            <a:ext cx="5919230" cy="45683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</a:rPr>
              <a:t>3. Risk &amp; Blacklist Service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Use: Cross-reference a user's social graph (hashed contacts) against internal databases of known fraudulent numbers.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Example: POST /internal/risk/check-social-graph</a:t>
            </a:r>
          </a:p>
          <a:p>
            <a:pPr>
              <a:lnSpc>
                <a:spcPct val="150000"/>
              </a:lnSpc>
            </a:pPr>
            <a:endParaRPr lang="en-US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</a:rPr>
              <a:t>4. Telco Payment Behavior API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Use: Analyze history of airtime purchases, bill payments, and mobile money usage for financial reliability.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Example: GET /internal/billing/{</a:t>
            </a:r>
            <a:r>
              <a:rPr lang="en-US" sz="1600" dirty="0" err="1">
                <a:solidFill>
                  <a:schemeClr val="bg1"/>
                </a:solidFill>
              </a:rPr>
              <a:t>msisdn</a:t>
            </a:r>
            <a:r>
              <a:rPr lang="en-US" sz="1600" dirty="0">
                <a:solidFill>
                  <a:schemeClr val="bg1"/>
                </a:solidFill>
              </a:rPr>
              <a:t>}/payment-</a:t>
            </a:r>
            <a:r>
              <a:rPr lang="en-US" sz="1600" dirty="0" err="1">
                <a:solidFill>
                  <a:schemeClr val="bg1"/>
                </a:solidFill>
              </a:rPr>
              <a:t>behaviour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106AB7-9E4A-5FFB-90F0-CC2B791C2859}"/>
              </a:ext>
            </a:extLst>
          </p:cNvPr>
          <p:cNvSpPr/>
          <p:nvPr/>
        </p:nvSpPr>
        <p:spPr>
          <a:xfrm>
            <a:off x="5983111" y="1964267"/>
            <a:ext cx="112889" cy="4143022"/>
          </a:xfrm>
          <a:prstGeom prst="rect">
            <a:avLst/>
          </a:prstGeom>
          <a:solidFill>
            <a:srgbClr val="FFC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20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993411" y="476131"/>
            <a:ext cx="4719410" cy="5904024"/>
          </a:xfrm>
          <a:prstGeom prst="rect">
            <a:avLst/>
          </a:prstGeom>
          <a:solidFill>
            <a:srgbClr val="22AAEE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168887" y="675219"/>
            <a:ext cx="6620125" cy="520179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kern="0" spc="-135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MoMoMore</a:t>
            </a:r>
            <a:r>
              <a:rPr lang="en-US" sz="2800" b="1" kern="0" spc="-13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empowers MTN customers to transact with confidence and convenience.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kern="0" spc="-135" dirty="0">
              <a:solidFill>
                <a:srgbClr val="FFFFFF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kern="0" spc="-135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MoMoMore</a:t>
            </a:r>
            <a:r>
              <a:rPr lang="en-US" sz="2800" b="1" kern="0" spc="-13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elevates the MTN </a:t>
            </a:r>
            <a:r>
              <a:rPr lang="en-US" sz="2800" b="1" kern="0" spc="-135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MoMo</a:t>
            </a:r>
            <a:r>
              <a:rPr lang="en-US" sz="2800" b="1" kern="0" spc="-13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Brand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kern="0" spc="-135" dirty="0">
              <a:solidFill>
                <a:srgbClr val="FFFFFF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kern="0" spc="-13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driving financial inclusion more people have access to loans and other services</a:t>
            </a:r>
            <a:endParaRPr lang="en-US" sz="2400" dirty="0"/>
          </a:p>
        </p:txBody>
      </p:sp>
      <p:pic>
        <p:nvPicPr>
          <p:cNvPr id="5" name="Object 4" descr="mtn momo app">
            <a:extLst>
              <a:ext uri="{FF2B5EF4-FFF2-40B4-BE49-F238E27FC236}">
                <a16:creationId xmlns:a16="http://schemas.microsoft.com/office/drawing/2014/main" id="{963D2E24-A602-9023-E118-BE919E9D5A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631" t="4918" r="24193" b="40182"/>
          <a:stretch>
            <a:fillRect/>
          </a:stretch>
        </p:blipFill>
        <p:spPr>
          <a:xfrm>
            <a:off x="6993410" y="476131"/>
            <a:ext cx="4748281" cy="59040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982109" y="476131"/>
            <a:ext cx="5730712" cy="5904024"/>
          </a:xfrm>
          <a:prstGeom prst="rect">
            <a:avLst/>
          </a:prstGeom>
          <a:solidFill>
            <a:srgbClr val="22AAEE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314723" y="199008"/>
            <a:ext cx="5352664" cy="5542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4365"/>
              </a:lnSpc>
              <a:buNone/>
            </a:pPr>
            <a:r>
              <a:rPr lang="en-US" sz="3750" b="1" kern="0" spc="-225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Powering Trust with AI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24178" y="970844"/>
            <a:ext cx="5543209" cy="55702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Core Technology:</a:t>
            </a:r>
            <a:r>
              <a:rPr lang="en-US" dirty="0"/>
              <a:t> </a:t>
            </a:r>
            <a:r>
              <a:rPr lang="en-US" dirty="0" err="1"/>
              <a:t>MoMoMore</a:t>
            </a:r>
            <a:r>
              <a:rPr lang="en-US" dirty="0"/>
              <a:t> utilizes proprietary, cutting-edge AI models for real-time fraud detection and customer trustworthiness validation.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Strategic Infrastructure:</a:t>
            </a:r>
            <a:r>
              <a:rPr lang="en-US" dirty="0"/>
              <a:t> The system is powered by high-performance computing, leveraging </a:t>
            </a:r>
            <a:r>
              <a:rPr lang="en-US" b="1" dirty="0"/>
              <a:t>NVIDIA's AI platforms</a:t>
            </a:r>
            <a:r>
              <a:rPr lang="en-US" dirty="0"/>
              <a:t> to process vast datasets at unprecedented speeds.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Executive Insight:</a:t>
            </a:r>
            <a:r>
              <a:rPr lang="en-US" dirty="0"/>
              <a:t> As NVIDIA CEO Jensen Huang states, </a:t>
            </a:r>
            <a:r>
              <a:rPr lang="en-US" i="1" dirty="0"/>
              <a:t>"AI is the most powerful technology force of our time."</a:t>
            </a:r>
            <a:r>
              <a:rPr lang="en-US" dirty="0"/>
              <a:t> MTN is harnessing this force to build the most secure financial ecosystem in Africa.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Tangible Outcome:</a:t>
            </a:r>
            <a:r>
              <a:rPr lang="en-US" dirty="0"/>
              <a:t> This AI-driven approach proactively safeguards every financial transaction on the </a:t>
            </a:r>
            <a:r>
              <a:rPr lang="en-US" dirty="0" err="1"/>
              <a:t>MoMo</a:t>
            </a:r>
            <a:r>
              <a:rPr lang="en-US" dirty="0"/>
              <a:t> platform, dramatically reducing fraud losses and building unparalleled customer trust.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Result:</a:t>
            </a:r>
            <a:r>
              <a:rPr lang="en-US" dirty="0"/>
              <a:t> A safer, more reliable, and instantly responsive Mobile Money experience for every MTN customer.</a:t>
            </a:r>
          </a:p>
        </p:txBody>
      </p:sp>
      <p:pic>
        <p:nvPicPr>
          <p:cNvPr id="9" name="Picture 8" descr="A person holding a small device&#10;&#10;AI-generated content may be incorrect.">
            <a:extLst>
              <a:ext uri="{FF2B5EF4-FFF2-40B4-BE49-F238E27FC236}">
                <a16:creationId xmlns:a16="http://schemas.microsoft.com/office/drawing/2014/main" id="{2CBEF2CC-3337-1EC9-1F02-5817B049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2193" r="10248"/>
          <a:stretch>
            <a:fillRect/>
          </a:stretch>
        </p:blipFill>
        <p:spPr>
          <a:xfrm>
            <a:off x="6065778" y="699822"/>
            <a:ext cx="5563374" cy="51816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97DDF4-EF8F-B129-F4EF-F8364AE0A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3CB3FE1F-1CEC-E664-8CC8-F4703796108D}"/>
              </a:ext>
            </a:extLst>
          </p:cNvPr>
          <p:cNvSpPr/>
          <p:nvPr/>
        </p:nvSpPr>
        <p:spPr>
          <a:xfrm>
            <a:off x="6993411" y="476131"/>
            <a:ext cx="4719410" cy="5904024"/>
          </a:xfrm>
          <a:prstGeom prst="rect">
            <a:avLst/>
          </a:prstGeom>
          <a:solidFill>
            <a:srgbClr val="22AAEE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38A5868-487F-668B-F2F7-18066929C265}"/>
              </a:ext>
            </a:extLst>
          </p:cNvPr>
          <p:cNvSpPr/>
          <p:nvPr/>
        </p:nvSpPr>
        <p:spPr>
          <a:xfrm>
            <a:off x="373286" y="476131"/>
            <a:ext cx="6435887" cy="244972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2800" b="1" kern="0" spc="-135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MoMo</a:t>
            </a:r>
            <a:r>
              <a:rPr lang="en-US" sz="2800" b="1" kern="0" spc="-13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More Team</a:t>
            </a:r>
          </a:p>
          <a:p>
            <a:pPr algn="ctr">
              <a:lnSpc>
                <a:spcPct val="150000"/>
              </a:lnSpc>
            </a:pPr>
            <a:endParaRPr lang="en-US" sz="2800" b="1" kern="0" spc="-135" dirty="0">
              <a:solidFill>
                <a:srgbClr val="FFFFFF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Earl,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Earnest,</a:t>
            </a: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56646901-3009-EF97-3613-78523DD891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32" r="10032"/>
          <a:stretch/>
        </p:blipFill>
        <p:spPr>
          <a:xfrm>
            <a:off x="6993411" y="476131"/>
            <a:ext cx="4719410" cy="590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6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604</Words>
  <Application>Microsoft Macintosh PowerPoint</Application>
  <PresentationFormat>Widescreen</PresentationFormat>
  <Paragraphs>97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Revolutionizing MoMo Services with MoMoMore</dc:title>
  <dc:subject>Revolutionizing MoMo Services with MoMoMore</dc:subject>
  <dc:creator>Pule Phafane</dc:creator>
  <cp:lastModifiedBy>Pule Phafane</cp:lastModifiedBy>
  <cp:revision>4</cp:revision>
  <dcterms:created xsi:type="dcterms:W3CDTF">2025-09-11T00:07:57Z</dcterms:created>
  <dcterms:modified xsi:type="dcterms:W3CDTF">2025-09-11T07:30:30Z</dcterms:modified>
</cp:coreProperties>
</file>